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0" r:id="rId5"/>
    <p:sldId id="261" r:id="rId6"/>
    <p:sldId id="262" r:id="rId7"/>
    <p:sldId id="280" r:id="rId8"/>
    <p:sldId id="263" r:id="rId9"/>
    <p:sldId id="281" r:id="rId10"/>
    <p:sldId id="265" r:id="rId11"/>
    <p:sldId id="274" r:id="rId12"/>
    <p:sldId id="266" r:id="rId13"/>
    <p:sldId id="286" r:id="rId14"/>
    <p:sldId id="287" r:id="rId15"/>
    <p:sldId id="282" r:id="rId16"/>
    <p:sldId id="267" r:id="rId17"/>
    <p:sldId id="283" r:id="rId18"/>
    <p:sldId id="284" r:id="rId19"/>
    <p:sldId id="269" r:id="rId20"/>
    <p:sldId id="270" r:id="rId21"/>
    <p:sldId id="277" r:id="rId22"/>
    <p:sldId id="271" r:id="rId23"/>
    <p:sldId id="288" r:id="rId24"/>
    <p:sldId id="278" r:id="rId25"/>
    <p:sldId id="272" r:id="rId26"/>
    <p:sldId id="289" r:id="rId27"/>
    <p:sldId id="279" r:id="rId28"/>
    <p:sldId id="273" r:id="rId29"/>
    <p:sldId id="29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E48"/>
    <a:srgbClr val="00A2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3134" autoAdjust="0"/>
  </p:normalViewPr>
  <p:slideViewPr>
    <p:cSldViewPr>
      <p:cViewPr varScale="1">
        <p:scale>
          <a:sx n="114" d="100"/>
          <a:sy n="114" d="100"/>
        </p:scale>
        <p:origin x="1446" y="102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16/11/2020</a:t>
            </a:fld>
            <a:endParaRPr lang="pt-PT" dirty="0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16/11/2020</a:t>
            </a:fld>
            <a:endParaRPr lang="pt-PT" dirty="0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‹nº›</a:t>
            </a:fld>
            <a:endParaRPr lang="pt-PT" dirty="0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1"/>
            <a:ext cx="4104456" cy="648072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dirty="0"/>
              <a:t>Embedded Systems</a:t>
            </a:r>
            <a:endParaRPr lang="pt-PT" sz="3600" dirty="0"/>
          </a:p>
          <a:p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07129" y="3835854"/>
            <a:ext cx="7577814" cy="1470025"/>
          </a:xfrm>
        </p:spPr>
        <p:txBody>
          <a:bodyPr>
            <a:noAutofit/>
          </a:bodyPr>
          <a:lstStyle/>
          <a:p>
            <a:r>
              <a:rPr lang="en-GB" sz="4000" b="1" i="1" dirty="0">
                <a:solidFill>
                  <a:schemeClr val="bg1"/>
                </a:solidFill>
              </a:rPr>
              <a:t>Zephyrus</a:t>
            </a:r>
            <a:br>
              <a:rPr lang="en-GB" sz="4000" b="1" i="1" dirty="0">
                <a:solidFill>
                  <a:schemeClr val="bg1"/>
                </a:solidFill>
              </a:rPr>
            </a:br>
            <a:r>
              <a:rPr lang="en-GB" sz="2800" b="1" i="1" dirty="0">
                <a:solidFill>
                  <a:schemeClr val="bg1"/>
                </a:solidFill>
              </a:rPr>
              <a:t>Hand Motion-Controlled </a:t>
            </a:r>
            <a:br>
              <a:rPr lang="en-GB" sz="2800" b="1" i="1" dirty="0">
                <a:solidFill>
                  <a:schemeClr val="bg1"/>
                </a:solidFill>
              </a:rPr>
            </a:br>
            <a:r>
              <a:rPr lang="en-GB" sz="2800" b="1" i="1" dirty="0">
                <a:solidFill>
                  <a:schemeClr val="bg1"/>
                </a:solidFill>
              </a:rPr>
              <a:t>Remote Car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577814" cy="865187"/>
          </a:xfrm>
          <a:solidFill>
            <a:srgbClr val="FFFFFF">
              <a:alpha val="65000"/>
            </a:srgbClr>
          </a:solidFill>
        </p:spPr>
        <p:txBody>
          <a:bodyPr anchor="ctr" anchorCtr="1">
            <a:noAutofit/>
          </a:bodyPr>
          <a:lstStyle/>
          <a:p>
            <a:pPr algn="ctr"/>
            <a:r>
              <a:rPr lang="pt-PT" sz="1800" b="1" dirty="0">
                <a:solidFill>
                  <a:schemeClr val="tx1"/>
                </a:solidFill>
              </a:rPr>
              <a:t>Hugo Carvalho – A85156</a:t>
            </a:r>
          </a:p>
          <a:p>
            <a:pPr algn="ctr"/>
            <a:r>
              <a:rPr lang="pt-PT" sz="1800" b="1" dirty="0">
                <a:solidFill>
                  <a:schemeClr val="tx1"/>
                </a:solidFill>
              </a:rPr>
              <a:t>José Mendes – A85951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Caixa de Texto 2"/>
          <p:cNvSpPr txBox="1">
            <a:spLocks noChangeArrowheads="1"/>
          </p:cNvSpPr>
          <p:nvPr/>
        </p:nvSpPr>
        <p:spPr bwMode="auto">
          <a:xfrm>
            <a:off x="1087167" y="2097357"/>
            <a:ext cx="2160270" cy="7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lang="pt-PT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4A3732-1B09-4E1E-982D-BA60B02BAC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9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FEEDFD-1515-4033-86E9-626681352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Hardware </a:t>
            </a:r>
            <a:r>
              <a:rPr lang="en-US" dirty="0"/>
              <a:t>Architecture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93186C-3BCD-4C8C-91C7-813D4EDED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538" y="1556792"/>
            <a:ext cx="427498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1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Software </a:t>
            </a:r>
            <a:r>
              <a:rPr lang="en-US" dirty="0"/>
              <a:t>Architecture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0ABE59-72E3-4EDD-89A1-BCC452432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76872"/>
            <a:ext cx="3435940" cy="38303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9B0BBB0-C77D-4FCD-96A3-F165EF6B14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18" y="2276872"/>
            <a:ext cx="3435940" cy="347987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3C8F06F-A7FB-4A64-89DA-7D2609C7CE49}"/>
              </a:ext>
            </a:extLst>
          </p:cNvPr>
          <p:cNvSpPr txBox="1"/>
          <p:nvPr/>
        </p:nvSpPr>
        <p:spPr>
          <a:xfrm>
            <a:off x="2365534" y="166945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Local </a:t>
            </a:r>
            <a:r>
              <a:rPr lang="en-US" sz="2000" dirty="0"/>
              <a:t>System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1A298C-3CEB-4859-8107-0C0215922406}"/>
              </a:ext>
            </a:extLst>
          </p:cNvPr>
          <p:cNvSpPr txBox="1"/>
          <p:nvPr/>
        </p:nvSpPr>
        <p:spPr>
          <a:xfrm>
            <a:off x="6192180" y="166945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Remote </a:t>
            </a:r>
            <a:r>
              <a:rPr lang="en-US" sz="2000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15125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Reinforcement Learning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BCDE9B-D2A9-47B5-A60F-7CA2EB0BAC93}"/>
              </a:ext>
            </a:extLst>
          </p:cNvPr>
          <p:cNvSpPr txBox="1"/>
          <p:nvPr/>
        </p:nvSpPr>
        <p:spPr>
          <a:xfrm>
            <a:off x="1619672" y="1264114"/>
            <a:ext cx="449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Overview</a:t>
            </a:r>
            <a:endParaRPr lang="en-US" sz="20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E504E1-3B7A-4062-8E3F-C4D5C9E99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7"/>
            <a:ext cx="7053683" cy="46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Reinforcement Learning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96B1CA4-C60D-4DCE-B9B7-62A7A9FCE0FD}"/>
              </a:ext>
            </a:extLst>
          </p:cNvPr>
          <p:cNvSpPr txBox="1"/>
          <p:nvPr/>
        </p:nvSpPr>
        <p:spPr>
          <a:xfrm>
            <a:off x="2578480" y="1300698"/>
            <a:ext cx="449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Zephyrus Edge Machine Learning Framework</a:t>
            </a:r>
            <a:endParaRPr lang="en-US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B8B8F6-8119-496A-A38B-1B703E731D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55756"/>
            <a:ext cx="3761137" cy="46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89F503CF-EA89-4D22-9FA2-89D6635EC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E5BFCC2-D2F1-4FBC-A466-F0A58182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Events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E4FEE0-6CC8-4093-8C1F-CB4CEFEA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00" y="1772816"/>
            <a:ext cx="7272808" cy="25941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638AF5F-5CCE-411F-BCC5-DECBAD73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00" y="4941168"/>
            <a:ext cx="7273158" cy="135342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9899AF6-F1C6-418B-9AD2-BCCD27632EE9}"/>
              </a:ext>
            </a:extLst>
          </p:cNvPr>
          <p:cNvSpPr txBox="1"/>
          <p:nvPr/>
        </p:nvSpPr>
        <p:spPr>
          <a:xfrm>
            <a:off x="1457400" y="132532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Local </a:t>
            </a:r>
            <a:r>
              <a:rPr lang="en-US" sz="2000" dirty="0"/>
              <a:t>System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3BADEF-FBF2-4CBF-A57C-4374366DA282}"/>
              </a:ext>
            </a:extLst>
          </p:cNvPr>
          <p:cNvSpPr txBox="1"/>
          <p:nvPr/>
        </p:nvSpPr>
        <p:spPr>
          <a:xfrm>
            <a:off x="1457400" y="4469051"/>
            <a:ext cx="189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Remote </a:t>
            </a:r>
            <a:r>
              <a:rPr lang="en-US" sz="2000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36737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80D8339-AE0E-46A2-9FD1-03C1D8697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E3C0F19-8C2C-49FF-BBFA-F30ED7EE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Use Cases</a:t>
            </a:r>
            <a:endParaRPr lang="en-US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4729B9-33BC-4879-BA0F-413E625DB0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60" y="1943666"/>
            <a:ext cx="5796136" cy="397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6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B15DEBB-2D66-4511-894A-A1D240B9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100" dirty="0"/>
              <a:t>Remote System Use Cases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DFB3C8-AC2E-4F23-9997-BBFF8E518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44824"/>
            <a:ext cx="6425741" cy="43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C07545A-E424-47A2-93DD-62ED997C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</a:t>
            </a:r>
            <a:r>
              <a:rPr lang="en-US" sz="3200" dirty="0"/>
              <a:t>Sequence</a:t>
            </a:r>
            <a:r>
              <a:rPr lang="pt-PT" sz="3200" dirty="0"/>
              <a:t> Diagrams</a:t>
            </a:r>
            <a:endParaRPr lang="en-US" sz="3200" dirty="0"/>
          </a:p>
        </p:txBody>
      </p:sp>
      <p:pic>
        <p:nvPicPr>
          <p:cNvPr id="7" name="Imagem 6" descr="Uma imagem com objeto, relógio&#10;&#10;Descrição gerada automaticamente">
            <a:extLst>
              <a:ext uri="{FF2B5EF4-FFF2-40B4-BE49-F238E27FC236}">
                <a16:creationId xmlns:a16="http://schemas.microsoft.com/office/drawing/2014/main" id="{997023E7-7306-4CE4-BD8E-2AEAF46A1E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1340768"/>
            <a:ext cx="3744416" cy="54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 Statement</a:t>
            </a:r>
          </a:p>
          <a:p>
            <a:r>
              <a:rPr lang="en-US" sz="2400" dirty="0"/>
              <a:t>Market Study</a:t>
            </a:r>
          </a:p>
          <a:p>
            <a:r>
              <a:rPr lang="en-US" sz="2400" dirty="0"/>
              <a:t>Requirements</a:t>
            </a:r>
          </a:p>
          <a:p>
            <a:r>
              <a:rPr lang="en-US" sz="2400" dirty="0"/>
              <a:t>Constraints</a:t>
            </a:r>
          </a:p>
          <a:p>
            <a:r>
              <a:rPr lang="en-US" sz="2400" dirty="0"/>
              <a:t>System Overview</a:t>
            </a:r>
          </a:p>
          <a:p>
            <a:r>
              <a:rPr lang="en-US" sz="2400" dirty="0"/>
              <a:t>Hardware Architecture</a:t>
            </a:r>
          </a:p>
          <a:p>
            <a:r>
              <a:rPr lang="en-US" sz="2400" dirty="0"/>
              <a:t>Software Architecture</a:t>
            </a:r>
          </a:p>
          <a:p>
            <a:r>
              <a:rPr lang="en-US" sz="2400" dirty="0"/>
              <a:t>Reinforcement Learning</a:t>
            </a:r>
          </a:p>
          <a:p>
            <a:r>
              <a:rPr lang="en-US" sz="2400" dirty="0"/>
              <a:t>Events</a:t>
            </a:r>
          </a:p>
          <a:p>
            <a:r>
              <a:rPr lang="en-US" sz="2400" dirty="0"/>
              <a:t>Uses Cases</a:t>
            </a:r>
          </a:p>
          <a:p>
            <a:r>
              <a:rPr lang="en-US" sz="2400" dirty="0"/>
              <a:t>Sequential Diagrams</a:t>
            </a:r>
          </a:p>
          <a:p>
            <a:r>
              <a:rPr lang="en-US" sz="2400" dirty="0"/>
              <a:t>State Diagrams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C07545A-E424-47A2-93DD-62ED997C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</a:t>
            </a:r>
            <a:r>
              <a:rPr lang="en-US" sz="3200" dirty="0"/>
              <a:t>Sequence</a:t>
            </a:r>
            <a:r>
              <a:rPr lang="pt-PT" sz="3200" dirty="0"/>
              <a:t> Diagrams</a:t>
            </a:r>
            <a:endParaRPr lang="en-US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32256E-427C-4CD6-9E49-CA611E56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844824"/>
            <a:ext cx="4785775" cy="42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80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65DB4B9-CE98-403C-8EFA-04CFA2CF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Remote System </a:t>
            </a:r>
            <a:r>
              <a:rPr lang="en-US" sz="3200" dirty="0"/>
              <a:t>Sequence</a:t>
            </a:r>
            <a:r>
              <a:rPr lang="pt-PT" sz="3200" dirty="0"/>
              <a:t> Diagram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CB244F-6034-4EB5-A090-4B16D8B1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48"/>
          <a:stretch/>
        </p:blipFill>
        <p:spPr>
          <a:xfrm>
            <a:off x="1512762" y="2060848"/>
            <a:ext cx="3311266" cy="36451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08619-0D2A-47E7-874E-5AE93F8D6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13"/>
          <a:stretch/>
        </p:blipFill>
        <p:spPr>
          <a:xfrm>
            <a:off x="5508655" y="2463080"/>
            <a:ext cx="3311266" cy="3242964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5098842-5E1D-4FDC-89F3-A0D0BA211015}"/>
              </a:ext>
            </a:extLst>
          </p:cNvPr>
          <p:cNvSpPr/>
          <p:nvPr/>
        </p:nvSpPr>
        <p:spPr>
          <a:xfrm>
            <a:off x="3059832" y="5949280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F51FFDC-C2FD-4691-B405-1D6840474881}"/>
              </a:ext>
            </a:extLst>
          </p:cNvPr>
          <p:cNvSpPr/>
          <p:nvPr/>
        </p:nvSpPr>
        <p:spPr>
          <a:xfrm>
            <a:off x="7056276" y="2060848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21948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EE695A8-F388-494A-A336-E7F265774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DFF045D-CDBB-42FB-8EB3-4C4C052A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State Diagram</a:t>
            </a:r>
            <a:endParaRPr lang="en-US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F2F653-8D8F-4351-95DD-8DBB882F7C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57"/>
          <a:stretch/>
        </p:blipFill>
        <p:spPr>
          <a:xfrm>
            <a:off x="2217892" y="1412776"/>
            <a:ext cx="4708215" cy="4896544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470AB45-E2CF-426D-A48D-69EEB8936A80}"/>
              </a:ext>
            </a:extLst>
          </p:cNvPr>
          <p:cNvSpPr/>
          <p:nvPr/>
        </p:nvSpPr>
        <p:spPr>
          <a:xfrm>
            <a:off x="2483768" y="6309320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7502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DFF045D-CDBB-42FB-8EB3-4C4C052A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Local System State Diagram</a:t>
            </a:r>
            <a:endParaRPr lang="en-US" sz="3200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9C08642-6E57-4864-835D-68FF2CFFE684}"/>
              </a:ext>
            </a:extLst>
          </p:cNvPr>
          <p:cNvSpPr/>
          <p:nvPr/>
        </p:nvSpPr>
        <p:spPr>
          <a:xfrm>
            <a:off x="2267744" y="2420888"/>
            <a:ext cx="216024" cy="2160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E62CC6-4118-4BED-849B-C748E76C10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43"/>
          <a:stretch/>
        </p:blipFill>
        <p:spPr>
          <a:xfrm>
            <a:off x="1943708" y="2636912"/>
            <a:ext cx="5760640" cy="27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3F119B1-E8EA-4EED-B290-33681B59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3200" dirty="0"/>
              <a:t>Remote System State Diagram</a:t>
            </a: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22D4FD2A-4D6E-42BA-A641-2B9DB3706C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12776"/>
            <a:ext cx="5760640" cy="49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03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CE8E89-C52F-4F91-A99C-C15D891F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Estimated Budget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A84423-9517-415E-8C22-77180567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828" y="2420888"/>
            <a:ext cx="3600400" cy="23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2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CE8E89-C52F-4F91-A99C-C15D891F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Gant Diagram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184AED-520D-4442-8984-9247C70CEC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75"/>
          <a:stretch/>
        </p:blipFill>
        <p:spPr>
          <a:xfrm>
            <a:off x="3527884" y="1445184"/>
            <a:ext cx="2592288" cy="2671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921455-B384-4241-83ED-D9928ABC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/>
          <a:stretch/>
        </p:blipFill>
        <p:spPr>
          <a:xfrm>
            <a:off x="1619672" y="4365104"/>
            <a:ext cx="6983760" cy="222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3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Motion-tracking and gesture-controlled robots have been gaining traction in entertainment and medical applications.</a:t>
            </a:r>
          </a:p>
          <a:p>
            <a:endParaRPr lang="en-GB" sz="2400" dirty="0"/>
          </a:p>
          <a:p>
            <a:r>
              <a:rPr lang="en-GB" sz="2400" dirty="0"/>
              <a:t>In an R&amp;D-like approach, the project will consist of a gesture-controlled car with a wristband as a remote controller.</a:t>
            </a:r>
          </a:p>
          <a:p>
            <a:endParaRPr lang="en-GB" sz="2400" dirty="0"/>
          </a:p>
          <a:p>
            <a:r>
              <a:rPr lang="en-GB" sz="2400" dirty="0"/>
              <a:t>The user will be able to accelerate and steer the vehicle using natural wrist and finger movements.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7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BE1A65B-218F-4567-B1DA-08ABE2DE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7554450" cy="4248472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CAD75C-6CBB-4728-9829-FF3AF5C2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Market Study</a:t>
            </a:r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4DF45A0-1AC5-49FF-AC3C-4D5E20A1523F}"/>
              </a:ext>
            </a:extLst>
          </p:cNvPr>
          <p:cNvSpPr/>
          <p:nvPr/>
        </p:nvSpPr>
        <p:spPr>
          <a:xfrm>
            <a:off x="1187624" y="1196752"/>
            <a:ext cx="3089920" cy="5478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1A5429-8F89-4B6F-972D-23EAF3D0DD89}"/>
              </a:ext>
            </a:extLst>
          </p:cNvPr>
          <p:cNvSpPr txBox="1"/>
          <p:nvPr/>
        </p:nvSpPr>
        <p:spPr>
          <a:xfrm>
            <a:off x="4355380" y="1487846"/>
            <a:ext cx="468052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Ultigesture’s arm gesture-controlled RC car</a:t>
            </a:r>
          </a:p>
          <a:p>
            <a:r>
              <a:rPr lang="en-US" sz="1600" b="1" dirty="0"/>
              <a:t>Cost</a:t>
            </a:r>
            <a:r>
              <a:rPr lang="en-US" sz="1600" dirty="0"/>
              <a:t>: </a:t>
            </a:r>
            <a:r>
              <a:rPr lang="en-GB" dirty="0"/>
              <a:t>89$</a:t>
            </a:r>
          </a:p>
          <a:p>
            <a:r>
              <a:rPr lang="en-US" sz="1600" b="1" dirty="0"/>
              <a:t>Pros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Practical setup;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Appealing design;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use of Bluetooth allows the car to be controlled both by arm gestures and smartphone;</a:t>
            </a:r>
            <a:endParaRPr lang="en-US" sz="1600" dirty="0"/>
          </a:p>
          <a:p>
            <a:r>
              <a:rPr lang="en-US" sz="1600" b="1" dirty="0"/>
              <a:t>Cons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Unpractical and uncomfortable to command.</a:t>
            </a:r>
            <a:endParaRPr lang="pt-PT" sz="1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E1D4C9-1294-403A-A84A-130D7A39373D}"/>
              </a:ext>
            </a:extLst>
          </p:cNvPr>
          <p:cNvSpPr txBox="1"/>
          <p:nvPr/>
        </p:nvSpPr>
        <p:spPr>
          <a:xfrm>
            <a:off x="4355380" y="4148819"/>
            <a:ext cx="468052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Glove-controlled RC Quadcopter Drone</a:t>
            </a:r>
          </a:p>
          <a:p>
            <a:r>
              <a:rPr lang="en-US" sz="1600" b="1" dirty="0"/>
              <a:t>Cost</a:t>
            </a:r>
            <a:r>
              <a:rPr lang="en-US" sz="1600" dirty="0"/>
              <a:t>: </a:t>
            </a:r>
            <a:r>
              <a:rPr lang="en-GB" sz="1600" dirty="0"/>
              <a:t>36$</a:t>
            </a:r>
          </a:p>
          <a:p>
            <a:r>
              <a:rPr lang="en-US" sz="1600" b="1" dirty="0"/>
              <a:t>Pros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Practical and comfortable to command;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Impactful first impression;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Cheap;</a:t>
            </a:r>
          </a:p>
          <a:p>
            <a:r>
              <a:rPr lang="en-US" sz="1600" b="1" dirty="0"/>
              <a:t>Cons</a:t>
            </a:r>
            <a:r>
              <a:rPr lang="en-US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Cheap-feeling;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Can only be worn in the right hand.</a:t>
            </a:r>
            <a:endParaRPr lang="pt-PT" sz="160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7441DEC-F0F1-4673-B55B-9AAEB370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45" y="1844824"/>
            <a:ext cx="2520280" cy="165592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E89DC9F-155E-4B77-9B34-967D46FB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45" y="4148819"/>
            <a:ext cx="2520280" cy="20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7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Zephyrus aims for: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Good usability;</a:t>
            </a:r>
          </a:p>
          <a:p>
            <a:r>
              <a:rPr lang="en-GB" sz="2400" dirty="0"/>
              <a:t>Competitive pricing;</a:t>
            </a:r>
          </a:p>
          <a:p>
            <a:r>
              <a:rPr lang="en-GB" sz="2400" dirty="0"/>
              <a:t>An easy setup;</a:t>
            </a:r>
          </a:p>
          <a:p>
            <a:r>
              <a:rPr lang="en-GB" sz="2400" dirty="0"/>
              <a:t>Comfortable use and control.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Added Value</a:t>
            </a:r>
          </a:p>
        </p:txBody>
      </p:sp>
    </p:spTree>
    <p:extLst>
      <p:ext uri="{BB962C8B-B14F-4D97-AF65-F5344CB8AC3E}">
        <p14:creationId xmlns:p14="http://schemas.microsoft.com/office/powerpoint/2010/main" val="119710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899ED5A8-DE93-4E1D-8F8C-45FFA2029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2600" b="1" dirty="0"/>
              <a:t>Functional Requirements:</a:t>
            </a:r>
            <a:endParaRPr lang="pt-PT" sz="2600" b="1" dirty="0"/>
          </a:p>
          <a:p>
            <a:r>
              <a:rPr lang="en-GB" sz="2400" dirty="0"/>
              <a:t> Sense the user inputs and generate the band outputs;</a:t>
            </a:r>
          </a:p>
          <a:p>
            <a:r>
              <a:rPr lang="en-GB" sz="2400" dirty="0"/>
              <a:t>Take the wristband inputs and generate the desired motor outputs;</a:t>
            </a:r>
          </a:p>
          <a:p>
            <a:r>
              <a:rPr lang="en-GB" sz="2400" dirty="0"/>
              <a:t>Use wireless communication between the local and remote systems;</a:t>
            </a:r>
          </a:p>
          <a:p>
            <a:r>
              <a:rPr lang="en-GB" sz="2400" dirty="0"/>
              <a:t>Control the establishment and closure of the connection from the remote system.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600" b="1" dirty="0"/>
              <a:t>Non-Functional Requirements:</a:t>
            </a:r>
            <a:endParaRPr lang="pt-PT" sz="2600" b="1" dirty="0"/>
          </a:p>
          <a:p>
            <a:r>
              <a:rPr lang="en-GB" sz="2400" dirty="0"/>
              <a:t>Have low power consumption;</a:t>
            </a:r>
          </a:p>
          <a:p>
            <a:r>
              <a:rPr lang="en-GB" sz="2400" dirty="0"/>
              <a:t>Have low latency in the connection between local and remote;</a:t>
            </a:r>
          </a:p>
          <a:p>
            <a:r>
              <a:rPr lang="en-GB" sz="2400" dirty="0"/>
              <a:t>Have a comfortable and practical wristband/glove.</a:t>
            </a:r>
            <a:endParaRPr lang="en-US" sz="24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A66C104-1A00-4825-837C-30B6D709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512" y="0"/>
            <a:ext cx="5256584" cy="1124743"/>
          </a:xfrm>
        </p:spPr>
        <p:txBody>
          <a:bodyPr/>
          <a:lstStyle/>
          <a:p>
            <a:pPr algn="ctr"/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41251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2DBC69A-FB71-47EC-9D8C-47BCF80F7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2600" b="1" dirty="0"/>
              <a:t>Technical Constraints:</a:t>
            </a:r>
            <a:endParaRPr lang="pt-PT" sz="2600" b="1" dirty="0"/>
          </a:p>
          <a:p>
            <a:r>
              <a:rPr lang="en-GB" sz="2400" dirty="0"/>
              <a:t>Use the Nucleo-STM32F767ZI as the development board;</a:t>
            </a:r>
          </a:p>
          <a:p>
            <a:r>
              <a:rPr lang="en-GB" sz="2400" dirty="0"/>
              <a:t>Use at least three different types of sensors;</a:t>
            </a:r>
          </a:p>
          <a:p>
            <a:r>
              <a:rPr lang="en-GB" sz="2400" dirty="0"/>
              <a:t>Use FreeRTOS as the RTOS;</a:t>
            </a:r>
          </a:p>
          <a:p>
            <a:r>
              <a:rPr lang="en-GB" sz="2400" dirty="0"/>
              <a:t>Use a controller based on Reinforcement Learning following the Actor-Critic method;</a:t>
            </a:r>
          </a:p>
          <a:p>
            <a:r>
              <a:rPr lang="en-GB" sz="2400" dirty="0"/>
              <a:t>Use Keil MDK-ARM as the development environment;</a:t>
            </a:r>
          </a:p>
          <a:p>
            <a:r>
              <a:rPr lang="en-GB" sz="2400" dirty="0"/>
              <a:t>Use Object-Oriented Programming Languages;</a:t>
            </a:r>
          </a:p>
          <a:p>
            <a:endParaRPr lang="en-US" sz="2400" dirty="0"/>
          </a:p>
          <a:p>
            <a:pPr lvl="1"/>
            <a:r>
              <a:rPr lang="en-US" sz="2600" b="1" dirty="0"/>
              <a:t>Non-Technical Constraints:</a:t>
            </a:r>
            <a:endParaRPr lang="pt-PT" sz="2600" b="1" dirty="0"/>
          </a:p>
          <a:p>
            <a:r>
              <a:rPr lang="en-GB" sz="2400" dirty="0"/>
              <a:t>Project deadline at the end of the semester;</a:t>
            </a:r>
          </a:p>
          <a:p>
            <a:r>
              <a:rPr lang="en-GB" sz="2400" dirty="0"/>
              <a:t>Pair workflow;</a:t>
            </a:r>
          </a:p>
          <a:p>
            <a:r>
              <a:rPr lang="en-GB" sz="2400" dirty="0"/>
              <a:t>Limited budget;</a:t>
            </a:r>
            <a:endParaRPr lang="pt-PT" sz="24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C086B7-DFE0-4BB5-BAE6-1BD0B986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52257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D64550-E6A1-4E77-8AAE-D1AD0CD4D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979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3848</TotalTime>
  <Words>417</Words>
  <Application>Microsoft Office PowerPoint</Application>
  <PresentationFormat>Apresentação no Ecrã (4:3)</PresentationFormat>
  <Paragraphs>116</Paragraphs>
  <Slides>26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Corbel</vt:lpstr>
      <vt:lpstr>DesignTemplate</vt:lpstr>
      <vt:lpstr>Zephyrus Hand Motion-Controlled  Remote Car</vt:lpstr>
      <vt:lpstr>Agenda</vt:lpstr>
      <vt:lpstr>Problem Statement</vt:lpstr>
      <vt:lpstr>Problem Statement</vt:lpstr>
      <vt:lpstr>Market Study</vt:lpstr>
      <vt:lpstr>Added Value</vt:lpstr>
      <vt:lpstr>Requirements</vt:lpstr>
      <vt:lpstr>Constraints</vt:lpstr>
      <vt:lpstr>System Overview</vt:lpstr>
      <vt:lpstr>System Overview</vt:lpstr>
      <vt:lpstr>System Overview</vt:lpstr>
      <vt:lpstr>Hardware Architecture</vt:lpstr>
      <vt:lpstr>Software Architecture</vt:lpstr>
      <vt:lpstr>Reinforcement Learning</vt:lpstr>
      <vt:lpstr>Reinforcement Learning</vt:lpstr>
      <vt:lpstr>System Events</vt:lpstr>
      <vt:lpstr>Local System Use Cases</vt:lpstr>
      <vt:lpstr>Remote System Use Cases</vt:lpstr>
      <vt:lpstr>Local System Sequence Diagrams</vt:lpstr>
      <vt:lpstr>Local System Sequence Diagrams</vt:lpstr>
      <vt:lpstr>Remote System Sequence Diagram</vt:lpstr>
      <vt:lpstr>Local System State Diagram</vt:lpstr>
      <vt:lpstr>Local System State Diagram</vt:lpstr>
      <vt:lpstr>Remote System State Diagram</vt:lpstr>
      <vt:lpstr>Estimated Budget</vt:lpstr>
      <vt:lpstr>Gant Diagram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/>
  <cp:lastModifiedBy>Hugo Carvalho</cp:lastModifiedBy>
  <cp:revision>231</cp:revision>
  <dcterms:created xsi:type="dcterms:W3CDTF">2012-04-27T13:45:19Z</dcterms:created>
  <dcterms:modified xsi:type="dcterms:W3CDTF">2020-11-16T17:48:32Z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